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8" r:id="rId43"/>
    <p:sldId id="295" r:id="rId44"/>
    <p:sldId id="299" r:id="rId45"/>
    <p:sldId id="296" r:id="rId46"/>
    <p:sldId id="297" r:id="rId47"/>
  </p:sldIdLst>
  <p:sldSz cx="12192000" cy="6858000"/>
  <p:notesSz cx="6858000" cy="12192000"/>
  <p:custDataLst>
    <p:tags r:id="rId51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1" Type="http://schemas.openxmlformats.org/officeDocument/2006/relationships/tags" Target="tags/tag1.xml"/><Relationship Id="rId50" Type="http://schemas.openxmlformats.org/officeDocument/2006/relationships/tableStyles" Target="tableStyles.xml"/><Relationship Id="rId5" Type="http://schemas.openxmlformats.org/officeDocument/2006/relationships/slide" Target="slides/slide2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重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中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75c8ac6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考点精讲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982f49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考点精练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728e9e60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综合提升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dae6f1000895196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6.jpeg"/><Relationship Id="rId1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slide" Target="slide39.xml"/><Relationship Id="rId2" Type="http://schemas.openxmlformats.org/officeDocument/2006/relationships/slide" Target="slide33.xml"/><Relationship Id="rId1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4f54774b2?vcp=1&amp;pid=3573006d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4f54774b2?vcp=1&amp;pid=3573006d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反身代词</a:t>
            </a:r>
            <a:endParaRPr lang="en-US" altLang="zh-CN" sz="2800" b="1" dirty="0"/>
          </a:p>
        </p:txBody>
      </p:sp>
      <p:sp>
        <p:nvSpPr>
          <p:cNvPr id="4" name="P_6_BD#d082d76c3?vcp=1&amp;pid=4f54774b2&amp;color=0,0,0&amp;vtp=1&amp;bbb=1&amp;h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反身代词表示谓语动词所表示的动作返回到动作发出者本身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,应和它所指代的相应对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象在人称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、性别和数上保持一致。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d082d76c3?sp=1&amp;vcp=1&amp;pid=4f54774b2&amp;color=0,0,0&amp;vtp=1&amp;bt=1&amp;bbb=1&amp;hb=1"/>
          <p:cNvSpPr/>
          <p:nvPr/>
        </p:nvSpPr>
        <p:spPr>
          <a:xfrm>
            <a:off x="502920" y="146164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1.反身代词的用法：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反身代词通常不能在句中作主语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，只能作宾语、表语、同位语。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injured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himself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他摔下来伤到了自己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。（作宾语）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myself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那个穷孩子就是我自己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。（作表语）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是经理自己开的门。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作同位语）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d082d76c3?sp=1&amp;vcp=1&amp;pid=4f54774b2&amp;color=0,0,0&amp;vtp=1&amp;bt=1&amp;bbb=1"/>
          <p:cNvSpPr/>
          <p:nvPr/>
        </p:nvSpPr>
        <p:spPr>
          <a:xfrm>
            <a:off x="502920" y="900000"/>
            <a:ext cx="11183112" cy="53799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2.反身代词的固定搭配：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对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保密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证明自己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自己取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endParaRPr lang="en-US" altLang="zh-CN" sz="2400" dirty="0">
              <a:latin typeface="宋体" panose="02010600030101010101" pitchFamily="2" charset="-122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玩得高兴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dress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（自己）穿衣服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伤到某人自己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in全神贯注于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endParaRPr lang="en-US" altLang="zh-CN" sz="2400" dirty="0">
              <a:latin typeface="宋体" panose="02010600030101010101" pitchFamily="2" charset="-122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oneself/learn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自学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独自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e3087f80?vcp=1&amp;pid=75c8ac653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考点2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指示代词和it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的用法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ee3087f80?vcp=1&amp;pid=75c8ac653&amp;color=0,0,0&amp;tib=255,255,255&amp;iip=4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11837" y="996696"/>
            <a:ext cx="530352" cy="192024"/>
          </a:xfrm>
          <a:prstGeom prst="rect">
            <a:avLst/>
          </a:prstGeom>
        </p:spPr>
      </p:pic>
      <p:pic>
        <p:nvPicPr>
          <p:cNvPr id="4" name="C_5#48938a142?vcp=1&amp;pid=ee3087f80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48938a142?vcp=1&amp;pid=ee3087f80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指示代词</a:t>
            </a:r>
            <a:endParaRPr lang="en-US" altLang="zh-CN" sz="2800" b="1" dirty="0"/>
          </a:p>
        </p:txBody>
      </p:sp>
      <p:graphicFrame>
        <p:nvGraphicFramePr>
          <p:cNvPr id="14" name="P_6_BD#90f4df018?colgroup=6,11,17&amp;vcp=1&amp;pid=48938a142&amp;color=0,0,0&amp;vtp=1&amp;bbb=1&amp;hb=1"/>
          <p:cNvGraphicFramePr>
            <a:graphicFrameLocks noGrp="1"/>
          </p:cNvGraphicFramePr>
          <p:nvPr/>
        </p:nvGraphicFramePr>
        <p:xfrm>
          <a:off x="502920" y="1930400"/>
          <a:ext cx="11146536" cy="4377309"/>
        </p:xfrm>
        <a:graphic>
          <a:graphicData uri="http://schemas.openxmlformats.org/drawingml/2006/table">
            <a:tbl>
              <a:tblPr/>
              <a:tblGrid>
                <a:gridCol w="1993392"/>
                <a:gridCol w="3657600"/>
                <a:gridCol w="549554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代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65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this/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指代较近的人或物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或指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下文将要提到的事情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friends.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这些是我的朋友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Please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remember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: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pain,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gain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.请记住这点：不劳无获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92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that/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指代较远的人或物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或指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前面提到过的东西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●Those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teachers.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那些是我的老师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I'm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sorry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听到那个我很难过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90f4df018?vcp=1&amp;pid=48938a142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5544" y="2611504"/>
            <a:ext cx="1188720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90f4df018?sp=1&amp;vcp=1&amp;pid=48938a142&amp;color=0,0,0&amp;vtp=1&amp;bbb=1"/>
          <p:cNvSpPr/>
          <p:nvPr/>
        </p:nvSpPr>
        <p:spPr>
          <a:xfrm>
            <a:off x="502920" y="3105788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1.打电话时用this介绍自己，用that询问对方。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—Who's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你是谁？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speaking.我是迈克。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90f4df018?sp=1&amp;vcp=1&amp;pid=48938a142&amp;color=0,0,0&amp;vtp=1&amp;bt=1&amp;bbb=1"/>
          <p:cNvSpPr/>
          <p:nvPr/>
        </p:nvSpPr>
        <p:spPr>
          <a:xfrm>
            <a:off x="502920" y="900000"/>
            <a:ext cx="11183112" cy="5389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2.it、one与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that的区别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（1）it特指上文提到的同一事物。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mine.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interesting.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这本书是我的。它很有趣。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（2）one泛指上文提及的同类事物中的一个，同类而不同物。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●—Who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pen?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谁有钢笔？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.我有一支。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（3）that常用于比较结构中，代替前面提到的名词，以避免重复。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Beijing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Guangzhou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winter.冬天北京的天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气比广州的天气更冷。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3b5258cf9?vcp=1&amp;pid=ee3087f8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3b5258cf9?vcp=1&amp;pid=ee3087f80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it的用法</a:t>
            </a:r>
            <a:endParaRPr lang="en-US" altLang="zh-CN" sz="2800" b="1" dirty="0"/>
          </a:p>
        </p:txBody>
      </p:sp>
      <p:sp>
        <p:nvSpPr>
          <p:cNvPr id="4" name="P_6#6f7ed3192?sp=1&amp;vcp=1&amp;pid=3b5258cf9&amp;color=0,0,0&amp;vtp=1&amp;bbb=1"/>
          <p:cNvSpPr/>
          <p:nvPr/>
        </p:nvSpPr>
        <p:spPr>
          <a:xfrm>
            <a:off x="502920" y="1320800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1.作形式主语，常用于“It+be+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adj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./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.（+for/of+sb.）+to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sth.”句型中。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impossible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及时到达那里是不可能的。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2.作形式宾语，常用于“sb.finds/thinks/makes+it+</a:t>
            </a:r>
            <a:r>
              <a:rPr kumimoji="0" lang="en-US" altLang="zh-CN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adj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./</a:t>
            </a:r>
            <a:r>
              <a:rPr kumimoji="0" lang="en-US" altLang="zh-CN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.+真正的宾语”句型中。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strange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她不想去，我觉得奇怪。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3.当说话人对所涉及的人的身份、性别不清楚或看不出来、听不出来时，常用it。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●There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knock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door.“Who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？”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asked.有敲门声。我的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母亲问：“是谁呀？”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6f7ed3192?sp=1&amp;vcp=1&amp;pid=3b5258cf9&amp;color=0,0,0&amp;vtp=1&amp;bt=1&amp;bbb=1"/>
          <p:cNvSpPr/>
          <p:nvPr/>
        </p:nvSpPr>
        <p:spPr>
          <a:xfrm>
            <a:off x="502920" y="1206375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4.用来表示天气、时间、距离等。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今天天气怎么样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fine.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天气晴朗。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5.其他常考句型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time+to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sth./that从句.是做某事/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的时间了。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sth.轮到某人做某事。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（3）It's+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adj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.+that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从句.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是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（4）It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takes/took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（sb.）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sth.做某事花费（某人）多长时间。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4dfee7e3?vcp=1&amp;pid=75c8ac653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考点3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不定代词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c4dfee7e3?vcp=1&amp;pid=75c8ac653&amp;color=0,0,0&amp;tib=255,255,255&amp;iip=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893" y="996696"/>
            <a:ext cx="530352" cy="192024"/>
          </a:xfrm>
          <a:prstGeom prst="rect">
            <a:avLst/>
          </a:prstGeom>
        </p:spPr>
      </p:pic>
      <p:pic>
        <p:nvPicPr>
          <p:cNvPr id="4" name="C_5#6906c20d1?vcp=1&amp;pid=c4dfee7e3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6906c20d1?vcp=1&amp;pid=c4dfee7e3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常考不定代词</a:t>
            </a:r>
            <a:endParaRPr lang="en-US" altLang="zh-CN" sz="2800" b="1" dirty="0"/>
          </a:p>
        </p:txBody>
      </p:sp>
      <p:sp>
        <p:nvSpPr>
          <p:cNvPr id="6" name="P_6#668be9138?sp=1&amp;vcp=1&amp;pid=6906c20d1&amp;color=0,0,0&amp;vtp=1&amp;bbb=1"/>
          <p:cNvSpPr/>
          <p:nvPr/>
        </p:nvSpPr>
        <p:spPr>
          <a:xfrm>
            <a:off x="502920" y="18034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1.表示数量的不定代词</a:t>
            </a:r>
            <a:endParaRPr lang="en-US" altLang="zh-CN" sz="2400" dirty="0"/>
          </a:p>
        </p:txBody>
      </p:sp>
      <p:graphicFrame>
        <p:nvGraphicFramePr>
          <p:cNvPr id="19" name="P_6_BD#668be9138?colgroup=5,5,12,11&amp;vcp=1&amp;pid=6906c20d1&amp;color=0,0,0&amp;vtp=1&amp;bbb=1&amp;hb=1"/>
          <p:cNvGraphicFramePr>
            <a:graphicFrameLocks noGrp="1"/>
          </p:cNvGraphicFramePr>
          <p:nvPr/>
        </p:nvGraphicFramePr>
        <p:xfrm>
          <a:off x="502920" y="2414270"/>
          <a:ext cx="11155680" cy="3903854"/>
        </p:xfrm>
        <a:graphic>
          <a:graphicData uri="http://schemas.openxmlformats.org/drawingml/2006/table">
            <a:tbl>
              <a:tblPr/>
              <a:tblGrid>
                <a:gridCol w="1801368"/>
                <a:gridCol w="1773936"/>
                <a:gridCol w="4014216"/>
                <a:gridCol w="356616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不定代词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row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“许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大量”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修饰可数名词复数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能与副词so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too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how等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可以与a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of/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lots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/plenty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of互换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6975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修饰不可数名词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498666">
                <a:tc row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“几乎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没有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修饰可数名词复数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表示否定意义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little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修饰不可数名词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494665">
                <a:tc row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“几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个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少许”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修饰可数名词复数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表示肯定意义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little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修饰不可数名词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P_6_BD#668be9138?colgroup=5,5,12,11&amp;vcp=1&amp;pid=6906c20d1&amp;color=0,0,0&amp;vtp=1&amp;bt=1&amp;bbb=1&amp;hb=1"/>
          <p:cNvGraphicFramePr>
            <a:graphicFrameLocks noGrp="1"/>
          </p:cNvGraphicFramePr>
          <p:nvPr/>
        </p:nvGraphicFramePr>
        <p:xfrm>
          <a:off x="502920" y="2521842"/>
          <a:ext cx="11155680" cy="2887345"/>
        </p:xfrm>
        <a:graphic>
          <a:graphicData uri="http://schemas.openxmlformats.org/drawingml/2006/table">
            <a:tbl>
              <a:tblPr/>
              <a:tblGrid>
                <a:gridCol w="1801368"/>
                <a:gridCol w="1773936"/>
                <a:gridCol w="4014216"/>
                <a:gridCol w="356616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不定代词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rowSpan="2"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表示“一些”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多用于肯定句中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还可用于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表示建议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请求或希望得到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对方肯定回复的问句中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既可修饰可数名词复数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也可修饰不可数名词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多用于否定句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疑问句及条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件状语从句中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</a:tbl>
          </a:graphicData>
        </a:graphic>
      </p:graphicFrame>
      <p:sp>
        <p:nvSpPr>
          <p:cNvPr id="2" name="P_6_BD#668be9138?colgroup=5,5,12,11&amp;vcp=1&amp;pid=6906c20d1&amp;color=0,0,0&amp;vtp=1&amp;bt=1&amp;bbb=1"/>
          <p:cNvSpPr txBox="1"/>
          <p:nvPr/>
        </p:nvSpPr>
        <p:spPr>
          <a:xfrm>
            <a:off x="11043047" y="1905384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P_6_BD#668be9138?colgroup=5,5,12,11&amp;vcp=1&amp;pid=6906c20d1&amp;color=0,0,0&amp;mp=1&amp;vtp=1&amp;bt=1&amp;bbb=1&amp;hb=1"/>
          <p:cNvGraphicFramePr>
            <a:graphicFrameLocks noGrp="1"/>
          </p:cNvGraphicFramePr>
          <p:nvPr/>
        </p:nvGraphicFramePr>
        <p:xfrm>
          <a:off x="502920" y="2284098"/>
          <a:ext cx="11155680" cy="3362833"/>
        </p:xfrm>
        <a:graphic>
          <a:graphicData uri="http://schemas.openxmlformats.org/drawingml/2006/table">
            <a:tbl>
              <a:tblPr/>
              <a:tblGrid>
                <a:gridCol w="1801368"/>
                <a:gridCol w="1773936"/>
                <a:gridCol w="4014216"/>
                <a:gridCol w="356616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不定代词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row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“每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个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各个”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each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强调个体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能与of连用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“每一个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在句中作主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宾语或同位语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each和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every后加单数名词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作主语时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谓语动词用第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三人称单数形式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强调整体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不能与of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连用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是限定词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在句中只能作定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修饰可数名词单数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</a:tbl>
          </a:graphicData>
        </a:graphic>
      </p:graphicFrame>
      <p:sp>
        <p:nvSpPr>
          <p:cNvPr id="2" name="P_6_BD#668be9138?colgroup=5,5,12,11&amp;vcp=1&amp;pid=6906c20d1&amp;color=0,0,0&amp;mp=1&amp;vtp=1&amp;bt=1&amp;bbb=1"/>
          <p:cNvSpPr txBox="1"/>
          <p:nvPr/>
        </p:nvSpPr>
        <p:spPr>
          <a:xfrm>
            <a:off x="11043047" y="166763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668be9138?sp=1&amp;vcp=1&amp;pid=6906c20d1&amp;color=0,0,0&amp;vtp=1&amp;bt=1&amp;bbb=1"/>
          <p:cNvSpPr/>
          <p:nvPr/>
        </p:nvSpPr>
        <p:spPr>
          <a:xfrm>
            <a:off x="502920" y="100158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2.与“两者”或“三者”有关的词</a:t>
            </a:r>
            <a:endParaRPr lang="en-US" altLang="zh-CN" sz="2400" dirty="0"/>
          </a:p>
        </p:txBody>
      </p:sp>
      <p:graphicFrame>
        <p:nvGraphicFramePr>
          <p:cNvPr id="22" name="P_6_BD#668be9138?colgroup=4,4,15,11&amp;vcp=1&amp;pid=6906c20d1&amp;color=0,0,0&amp;vtp=1&amp;bbb=1&amp;hb=1"/>
          <p:cNvGraphicFramePr>
            <a:graphicFrameLocks noGrp="1"/>
          </p:cNvGraphicFramePr>
          <p:nvPr/>
        </p:nvGraphicFramePr>
        <p:xfrm>
          <a:off x="502920" y="1606362"/>
          <a:ext cx="11146536" cy="4768850"/>
        </p:xfrm>
        <a:graphic>
          <a:graphicData uri="http://schemas.openxmlformats.org/drawingml/2006/table">
            <a:tbl>
              <a:tblPr/>
              <a:tblGrid>
                <a:gridCol w="1371600"/>
                <a:gridCol w="1453896"/>
                <a:gridCol w="4736592"/>
                <a:gridCol w="358444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不定代词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两者”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both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表示“两者都”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常见搭配“both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”意为“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都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并列主语时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谓语动词用复数形式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both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either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neither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none后都可接“of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数名词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/代词”：（1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）当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either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与of连用时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谓语动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词用第三人称单数形式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2）当both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指代复数名词）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与of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连用时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谓语动词用复数形式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7440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either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表示“两者中任何一个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常见搭配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either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”意为“或者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者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连接并列主语时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谓语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动词的形式遵循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“就近原则”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P_6_BD#668be9138?colgroup=4,4,15,11&amp;vcp=1&amp;pid=6906c20d1&amp;color=0,0,0&amp;vtp=1&amp;bt=1&amp;bbb=1&amp;hb=1"/>
          <p:cNvGraphicFramePr>
            <a:graphicFrameLocks noGrp="1"/>
          </p:cNvGraphicFramePr>
          <p:nvPr/>
        </p:nvGraphicFramePr>
        <p:xfrm>
          <a:off x="502920" y="1612204"/>
          <a:ext cx="11146536" cy="4768850"/>
        </p:xfrm>
        <a:graphic>
          <a:graphicData uri="http://schemas.openxmlformats.org/drawingml/2006/table">
            <a:tbl>
              <a:tblPr/>
              <a:tblGrid>
                <a:gridCol w="1371600"/>
                <a:gridCol w="1453896"/>
                <a:gridCol w="4736592"/>
                <a:gridCol w="358444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不定代词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3081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两者”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neither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表示“两者都不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常见搭配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neither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”意为“既不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连接并列主语时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谓语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动词的形式遵循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“就近原则”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both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either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neither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none后都可接“of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数名词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/代词”：（1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）当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either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与of连用时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谓语动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词用第三人称单数形式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2）当both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指代复数名词）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与of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连用时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谓语动词用复数形式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668be9138?colgroup=4,4,15,11&amp;vcp=1&amp;pid=6906c20d1&amp;color=0,0,0&amp;vtp=1&amp;bt=1&amp;bbb=1"/>
          <p:cNvSpPr txBox="1"/>
          <p:nvPr/>
        </p:nvSpPr>
        <p:spPr>
          <a:xfrm>
            <a:off x="11033903" y="99574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P_6_BD#668be9138?colgroup=4,4,15,11&amp;vcp=1&amp;pid=6906c20d1&amp;color=0,0,0&amp;mp=1&amp;vtp=1&amp;bt=1&amp;bbb=1&amp;hb=1"/>
          <p:cNvGraphicFramePr>
            <a:graphicFrameLocks noGrp="1"/>
          </p:cNvGraphicFramePr>
          <p:nvPr/>
        </p:nvGraphicFramePr>
        <p:xfrm>
          <a:off x="502920" y="3006918"/>
          <a:ext cx="11146536" cy="1917192"/>
        </p:xfrm>
        <a:graphic>
          <a:graphicData uri="http://schemas.openxmlformats.org/drawingml/2006/table">
            <a:tbl>
              <a:tblPr/>
              <a:tblGrid>
                <a:gridCol w="1371600"/>
                <a:gridCol w="1453896"/>
                <a:gridCol w="4736592"/>
                <a:gridCol w="358444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不定代词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三者”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表示“三者及三者以上都”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（3）当none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neither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与of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连用时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谓语动词用单复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数形式均可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6975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none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表示“三者及三者以上都不”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</a:tbl>
          </a:graphicData>
        </a:graphic>
      </p:graphicFrame>
      <p:sp>
        <p:nvSpPr>
          <p:cNvPr id="2" name="P_6_BD#668be9138?colgroup=4,4,15,11&amp;vcp=1&amp;pid=6906c20d1&amp;color=0,0,0&amp;mp=1&amp;vtp=1&amp;bt=1&amp;bbb=1"/>
          <p:cNvSpPr txBox="1"/>
          <p:nvPr/>
        </p:nvSpPr>
        <p:spPr>
          <a:xfrm>
            <a:off x="11033903" y="239046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668be9138?sp=1&amp;vcp=1&amp;pid=6906c20d1&amp;color=0,0,0&amp;mp=1&amp;vtp=1&amp;bt=1&amp;bbb=1"/>
          <p:cNvSpPr/>
          <p:nvPr/>
        </p:nvSpPr>
        <p:spPr>
          <a:xfrm>
            <a:off x="502920" y="14275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3.other、the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other、others、the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others与another</a:t>
            </a:r>
            <a:endParaRPr lang="en-US" altLang="zh-CN" sz="2400" dirty="0"/>
          </a:p>
        </p:txBody>
      </p:sp>
      <p:graphicFrame>
        <p:nvGraphicFramePr>
          <p:cNvPr id="25" name="P_6_BD#668be9138?colgroup=4,14,16&amp;vcp=1&amp;pid=6906c20d1&amp;color=0,0,0&amp;mp=1&amp;vtp=1&amp;bbb=1&amp;hb=1"/>
          <p:cNvGraphicFramePr>
            <a:graphicFrameLocks noGrp="1"/>
          </p:cNvGraphicFramePr>
          <p:nvPr/>
        </p:nvGraphicFramePr>
        <p:xfrm>
          <a:off x="502920" y="2032351"/>
          <a:ext cx="11146536" cy="3854641"/>
        </p:xfrm>
        <a:graphic>
          <a:graphicData uri="http://schemas.openxmlformats.org/drawingml/2006/table">
            <a:tbl>
              <a:tblPr/>
              <a:tblGrid>
                <a:gridCol w="1627632"/>
                <a:gridCol w="4480560"/>
                <a:gridCol w="5038344"/>
              </a:tblGrid>
              <a:tr h="48787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单词/词组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表示“别的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其他的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”,不能单独使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,后面常接可数名词复数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studies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English,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subjects.他学习英语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数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学和一些别的科目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11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特指“两者中的另一个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也可指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剩余的”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后接可数名词复数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twins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apples,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oranges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.这对双胞胎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中的一个喜欢苹果,另一个喜欢橙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子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（两者中的另一个）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P_6_BD#668be9138?colgroup=4,14,16&amp;vcp=1&amp;pid=6906c20d1&amp;color=0,0,0&amp;vtp=1&amp;bt=1&amp;bbb=1&amp;hb=1"/>
          <p:cNvGraphicFramePr>
            <a:graphicFrameLocks noGrp="1"/>
          </p:cNvGraphicFramePr>
          <p:nvPr/>
        </p:nvGraphicFramePr>
        <p:xfrm>
          <a:off x="502920" y="1800450"/>
          <a:ext cx="11146536" cy="4330129"/>
        </p:xfrm>
        <a:graphic>
          <a:graphicData uri="http://schemas.openxmlformats.org/drawingml/2006/table">
            <a:tbl>
              <a:tblPr/>
              <a:tblGrid>
                <a:gridCol w="1627632"/>
                <a:gridCol w="4480560"/>
                <a:gridCol w="5038344"/>
              </a:tblGrid>
              <a:tr h="48787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单词/词组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6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泛指“别人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别的东西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”,相当于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other+复数名词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”,故其后不能接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名词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其常与some构成“some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”结构,意为“一些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另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●Some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students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dancing,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singing.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一些学生在跳舞,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另一些在唱歌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特指剩余的人或物,相当于“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+复数名词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”,表示一定范围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内剩下的全部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●Five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students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dancing,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singing.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五个学生在跳舞,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剩下的在唱歌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668be9138?colgroup=4,14,16&amp;vcp=1&amp;pid=6906c20d1&amp;color=0,0,0&amp;vtp=1&amp;bt=1&amp;bbb=1"/>
          <p:cNvSpPr txBox="1"/>
          <p:nvPr/>
        </p:nvSpPr>
        <p:spPr>
          <a:xfrm>
            <a:off x="11033903" y="1183991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P_6_BD#668be9138?colgroup=4,14,16&amp;vcp=1&amp;pid=6906c20d1&amp;color=0,0,0&amp;mp=1&amp;vtp=1&amp;bt=1&amp;bbb=1&amp;hb=1"/>
          <p:cNvGraphicFramePr>
            <a:graphicFrameLocks noGrp="1"/>
          </p:cNvGraphicFramePr>
          <p:nvPr/>
        </p:nvGraphicFramePr>
        <p:xfrm>
          <a:off x="502920" y="2275938"/>
          <a:ext cx="11146536" cy="3379153"/>
        </p:xfrm>
        <a:graphic>
          <a:graphicData uri="http://schemas.openxmlformats.org/drawingml/2006/table">
            <a:tbl>
              <a:tblPr/>
              <a:tblGrid>
                <a:gridCol w="1627632"/>
                <a:gridCol w="4480560"/>
                <a:gridCol w="5038344"/>
              </a:tblGrid>
              <a:tr h="48787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单词/词组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another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表示三者及三者以上中的再一个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另一个,后接单数名词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another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coffee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please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.请再喝一杯咖啡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1129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后接“数词+可数名词复数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”,相当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“数词+more+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可数名词复数”,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表示在原有的基础上需要更多数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量的人或物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another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days/ten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.她不得不在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这儿又待了十天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668be9138?colgroup=4,14,16&amp;vcp=1&amp;pid=6906c20d1&amp;color=0,0,0&amp;mp=1&amp;vtp=1&amp;bt=1&amp;bbb=1"/>
          <p:cNvSpPr txBox="1"/>
          <p:nvPr/>
        </p:nvSpPr>
        <p:spPr>
          <a:xfrm>
            <a:off x="11033903" y="165948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508f3f39f?vcp=1&amp;pid=c4dfee7e3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508f3f39f?vcp=1&amp;pid=c4dfee7e3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复合不定代词</a:t>
            </a:r>
            <a:endParaRPr lang="en-US" altLang="zh-CN" sz="2800" b="1" dirty="0"/>
          </a:p>
        </p:txBody>
      </p:sp>
      <p:sp>
        <p:nvSpPr>
          <p:cNvPr id="4" name="P_6#5c1909d9e?sp=1&amp;vcp=1&amp;pid=508f3f39f&amp;color=0,0,0&amp;vtp=1&amp;bbb=1"/>
          <p:cNvSpPr/>
          <p:nvPr/>
        </p:nvSpPr>
        <p:spPr>
          <a:xfrm>
            <a:off x="502920" y="13208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1.复合不定代词的分类</a:t>
            </a:r>
            <a:endParaRPr lang="en-US" altLang="zh-CN" sz="2400" dirty="0"/>
          </a:p>
        </p:txBody>
      </p:sp>
      <p:pic>
        <p:nvPicPr>
          <p:cNvPr id="5" name="P_6_BD#5c1909d9e?vcp=1&amp;pid=508f3f39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6660" y="1796415"/>
            <a:ext cx="6154420" cy="462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5c1909d9e?sp=1&amp;vcp=1&amp;pid=508f3f39f&amp;color=0,0,0&amp;vtp=1&amp;bt=1&amp;bbb=1"/>
          <p:cNvSpPr/>
          <p:nvPr/>
        </p:nvSpPr>
        <p:spPr>
          <a:xfrm>
            <a:off x="502920" y="1755015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.复合不定代词的用法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（1）复合不定代词在句中可作主语、宾语和表语。其作主语时，谓语动词一般用第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三人称单数形式。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Somebody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gate.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有人在门口找你。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（2）当形容词修饰复合不定代词时，形容词必须放在复合不定代词之后。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Maria.我有有趣的东西给你，玛丽亚。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c1909d9e?sp=1&amp;vcp=1&amp;pid=508f3f39f&amp;color=0,0,0&amp;vtp=1&amp;bt=1&amp;bbb=1&amp;hb=1"/>
          <p:cNvSpPr/>
          <p:nvPr/>
        </p:nvSpPr>
        <p:spPr>
          <a:xfrm>
            <a:off x="502920" y="147434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（3）在反意疑问句中，当陈述句部分的主语是everybody、nobody、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anyone等指人的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复合不定代词时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，附加问句部分的主语通常用代词they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；当陈述句部分的主语是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、anything、something、nothing等指物的复合不定代词时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，附加问句部分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的主语通常用代词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我在外面时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，没人来过，是吗？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今天什么都出问题了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，是不是？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332a2d85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第二部分</a:t>
            </a:r>
            <a:endParaRPr lang="en-US" altLang="zh-CN" sz="5400" dirty="0"/>
          </a:p>
        </p:txBody>
      </p:sp>
      <p:sp>
        <p:nvSpPr>
          <p:cNvPr id="3" name="C_1_BD#d332a2d85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语法知识过关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c1909d9e?sp=1&amp;vcp=1&amp;pid=508f3f39f&amp;color=0,0,0&amp;vtp=1&amp;bt=1&amp;bbb=1&amp;hb=1"/>
          <p:cNvSpPr/>
          <p:nvPr/>
        </p:nvSpPr>
        <p:spPr>
          <a:xfrm>
            <a:off x="502920" y="2022986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（4）some-型的复合不定代词常用于肯定句以及表示建议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、请求或希望得到对方肯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定回答的疑问句中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；any-型的复合不定代词常用于疑问句或否定句中。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为什么不谈点别的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empty.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盒子里什么都没有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。它是空的。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5c1909d9e?vcp=1&amp;pid=508f3f39f&amp;color=0,0,0&amp;tib=255,255,255&amp;iip=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2693037"/>
            <a:ext cx="1188720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5c1909d9e?vcp=1&amp;pid=508f3f39f&amp;color=0,0,0&amp;vtp=1&amp;bt=1&amp;bbb=1"/>
          <p:cNvSpPr/>
          <p:nvPr/>
        </p:nvSpPr>
        <p:spPr>
          <a:xfrm>
            <a:off x="502920" y="259702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复合不定代词的常用句型：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（1）“There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wrong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”意为“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出问题了”；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（2）“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something/nothing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”意为“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与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有/无关”；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（3）“sb.can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”意为“某人什么都不能做，只能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1476e61d?vcp=1&amp;pid=75c8ac653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考点4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疑问代词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f1476e61d?vcp=1&amp;pid=75c8ac653&amp;color=0,0,0&amp;tib=255,255,255&amp;iip=7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893" y="996696"/>
            <a:ext cx="530352" cy="192024"/>
          </a:xfrm>
          <a:prstGeom prst="rect">
            <a:avLst/>
          </a:prstGeom>
        </p:spPr>
      </p:pic>
      <p:sp>
        <p:nvSpPr>
          <p:cNvPr id="4" name="P_5_BD#38b34ae09?vcp=1&amp;pid=f1476e61d&amp;color=0,0,0&amp;vtp=1&amp;bbb=1&amp;hb=1"/>
          <p:cNvSpPr/>
          <p:nvPr/>
        </p:nvSpPr>
        <p:spPr>
          <a:xfrm>
            <a:off x="502920" y="13081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疑问代词是用来构成特殊疑问句的代词，一般放在句首，并在句中充当主语、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表语、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宾语或定语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graphicFrame>
        <p:nvGraphicFramePr>
          <p:cNvPr id="33" name="P_5_BD#38b34ae09?colgroup=3,6,25&amp;vcp=1&amp;pid=f1476e61d&amp;color=0,0,0&amp;vtp=1&amp;bbb=1"/>
          <p:cNvGraphicFramePr>
            <a:graphicFrameLocks noGrp="1"/>
          </p:cNvGraphicFramePr>
          <p:nvPr/>
        </p:nvGraphicFramePr>
        <p:xfrm>
          <a:off x="502920" y="2475230"/>
          <a:ext cx="11155680" cy="2964881"/>
        </p:xfrm>
        <a:graphic>
          <a:graphicData uri="http://schemas.openxmlformats.org/drawingml/2006/table">
            <a:tbl>
              <a:tblPr/>
              <a:tblGrid>
                <a:gridCol w="1115568"/>
                <a:gridCol w="2039112"/>
                <a:gridCol w="800100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代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什么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对具体内容进行提问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询问事物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身份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职业等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常对人称代词主格进行提问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询问人物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身份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which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哪个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哪些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对指定范围内“哪个/些”人或物进行提问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whom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对人称代词宾格进行提问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询问人物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whose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谁的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询问所属关系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一般作定语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922dbb0e?vcp=1&amp;pid=d982f49d3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考点1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人称代词、物主代词与反身代词</a:t>
            </a:r>
            <a:endParaRPr lang="en-US" altLang="zh-CN" sz="2800" dirty="0"/>
          </a:p>
        </p:txBody>
      </p:sp>
      <p:sp>
        <p:nvSpPr>
          <p:cNvPr id="3" name="QB_5_BD.1_1#f3909a90e?sp=1&amp;vcp=1&amp;pid=3922dbb0e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Lucy's?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（she）.</a:t>
            </a:r>
            <a:endParaRPr lang="en-US" altLang="zh-CN" sz="2400" dirty="0"/>
          </a:p>
        </p:txBody>
      </p:sp>
      <p:sp>
        <p:nvSpPr>
          <p:cNvPr id="4" name="QB_5_AN.2_1#f3909a90e.blank?vcp=1&amp;pid=3922dbb0e&amp;color=0,0,0&amp;vpa=1&amp;vtp=1&amp;bbb=1"/>
          <p:cNvSpPr/>
          <p:nvPr/>
        </p:nvSpPr>
        <p:spPr>
          <a:xfrm>
            <a:off x="3388201" y="1830070"/>
            <a:ext cx="779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hers</a:t>
            </a:r>
            <a:endParaRPr lang="en-US" altLang="zh-CN" sz="2400" dirty="0"/>
          </a:p>
        </p:txBody>
      </p:sp>
      <p:sp>
        <p:nvSpPr>
          <p:cNvPr id="5" name="QB_5_BD.3_1#e17abb05d?sp=1&amp;vcp=1&amp;pid=3922dbb0e&amp;color=0,0,0&amp;vtp=1&amp;bbb=1"/>
          <p:cNvSpPr/>
          <p:nvPr/>
        </p:nvSpPr>
        <p:spPr>
          <a:xfrm>
            <a:off x="502920" y="24235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present.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（we）.</a:t>
            </a:r>
            <a:endParaRPr lang="en-US" altLang="zh-CN" sz="2400" dirty="0"/>
          </a:p>
        </p:txBody>
      </p:sp>
      <p:sp>
        <p:nvSpPr>
          <p:cNvPr id="6" name="QB_5_AN.4_1#e17abb05d.blank?vcp=1&amp;pid=3922dbb0e&amp;color=0,0,0&amp;vpa=2&amp;vtp=1&amp;bbb=1"/>
          <p:cNvSpPr/>
          <p:nvPr/>
        </p:nvSpPr>
        <p:spPr>
          <a:xfrm>
            <a:off x="7944834" y="2932811"/>
            <a:ext cx="5095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endParaRPr lang="en-US" altLang="zh-CN" sz="2400" dirty="0"/>
          </a:p>
        </p:txBody>
      </p:sp>
      <p:sp>
        <p:nvSpPr>
          <p:cNvPr id="7" name="QB_5_BD.5_1#1ec59f339?vcp=1&amp;pid=3922dbb0e&amp;color=0,0,0&amp;vtp=1&amp;bbb=1"/>
          <p:cNvSpPr/>
          <p:nvPr/>
        </p:nvSpPr>
        <p:spPr>
          <a:xfrm>
            <a:off x="502920" y="3527171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Bill's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soccer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team.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staff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relaxed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（they）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ceremony.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（you）？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Although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Internet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convenient,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troubles.</a:t>
            </a:r>
            <a:endParaRPr lang="en-US" altLang="zh-CN" sz="2400" dirty="0"/>
          </a:p>
        </p:txBody>
      </p:sp>
      <p:sp>
        <p:nvSpPr>
          <p:cNvPr id="8" name="QB_5_AN.6_1#1ec59f339.blank?vcp=1&amp;pid=3922dbb0e&amp;color=0,0,0&amp;vpa=3&amp;vtp=1&amp;bbb=1"/>
          <p:cNvSpPr/>
          <p:nvPr/>
        </p:nvSpPr>
        <p:spPr>
          <a:xfrm>
            <a:off x="5877401" y="3499231"/>
            <a:ext cx="525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endParaRPr lang="en-US" altLang="zh-CN" sz="2400" dirty="0"/>
          </a:p>
        </p:txBody>
      </p:sp>
      <p:sp>
        <p:nvSpPr>
          <p:cNvPr id="10" name="QB_5_AN.8_1#1ec59f339.blank?vcp=1&amp;pid=3922dbb0e&amp;color=0,0,0&amp;vpa=4&amp;vtp=1&amp;bbb=1"/>
          <p:cNvSpPr/>
          <p:nvPr/>
        </p:nvSpPr>
        <p:spPr>
          <a:xfrm>
            <a:off x="3096926" y="4058031"/>
            <a:ext cx="1625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themselves</a:t>
            </a:r>
            <a:endParaRPr lang="en-US" altLang="zh-CN" sz="2400" dirty="0"/>
          </a:p>
        </p:txBody>
      </p:sp>
      <p:sp>
        <p:nvSpPr>
          <p:cNvPr id="12" name="QB_5_AN.10_1#1ec59f339.blank?vcp=1&amp;pid=3922dbb0e&amp;color=0,0,0&amp;vpa=5&amp;vtp=1&amp;bbb=1"/>
          <p:cNvSpPr/>
          <p:nvPr/>
        </p:nvSpPr>
        <p:spPr>
          <a:xfrm>
            <a:off x="3735228" y="4604131"/>
            <a:ext cx="1270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endParaRPr lang="en-US" altLang="zh-CN" sz="2400" dirty="0"/>
          </a:p>
        </p:txBody>
      </p:sp>
      <p:sp>
        <p:nvSpPr>
          <p:cNvPr id="14" name="QB_5_AN.12_1#1ec59f339.blank?vcp=1&amp;pid=3922dbb0e&amp;color=0,0,0&amp;vpa=6&amp;vtp=1&amp;bbb=1"/>
          <p:cNvSpPr/>
          <p:nvPr/>
        </p:nvSpPr>
        <p:spPr>
          <a:xfrm>
            <a:off x="4604226" y="5175631"/>
            <a:ext cx="677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48a9e5b3?vcp=1&amp;pid=d982f49d3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考点2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不定代词</a:t>
            </a:r>
            <a:endParaRPr lang="en-US" altLang="zh-CN" sz="2800" dirty="0"/>
          </a:p>
        </p:txBody>
      </p:sp>
      <p:graphicFrame>
        <p:nvGraphicFramePr>
          <p:cNvPr id="35" name="QM_5_BD.13_1#3a4fd3f59?colgroup=36&amp;vcp=1&amp;pid=b48a9e5b3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another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bothNeither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something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BD.14_1#a349d9978?sp=1&amp;vcp=1&amp;pid=3a4fd3f59&amp;color=0,0,0&amp;vtp=1&amp;bbb=1"/>
          <p:cNvSpPr/>
          <p:nvPr/>
        </p:nvSpPr>
        <p:spPr>
          <a:xfrm>
            <a:off x="502920" y="20701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supermarket?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online.</a:t>
            </a:r>
            <a:endParaRPr lang="en-US" altLang="zh-CN" sz="2400" dirty="0"/>
          </a:p>
        </p:txBody>
      </p:sp>
      <p:sp>
        <p:nvSpPr>
          <p:cNvPr id="5" name="QB_6_AN.15_1#a349d9978.blank?vcp=1&amp;pid=3a4fd3f59&amp;color=0,0,0&amp;vpa=7&amp;vtp=1&amp;bbb=1"/>
          <p:cNvSpPr/>
          <p:nvPr/>
        </p:nvSpPr>
        <p:spPr>
          <a:xfrm>
            <a:off x="786288" y="2579370"/>
            <a:ext cx="1201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Neither</a:t>
            </a:r>
            <a:endParaRPr lang="en-US" altLang="zh-CN" sz="2400" dirty="0"/>
          </a:p>
        </p:txBody>
      </p:sp>
      <p:sp>
        <p:nvSpPr>
          <p:cNvPr id="6" name="QB_6_BD.16_1#8bf8534d0?vcp=1&amp;pid=3a4fd3f59&amp;color=0,0,0&amp;vtp=1&amp;bbb=1&amp;hb=1"/>
          <p:cNvSpPr/>
          <p:nvPr/>
        </p:nvSpPr>
        <p:spPr>
          <a:xfrm>
            <a:off x="502920" y="3172841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although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wrong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others.</a:t>
            </a:r>
            <a:endParaRPr lang="en-US" altLang="zh-CN" sz="2400" dirty="0"/>
          </a:p>
        </p:txBody>
      </p:sp>
      <p:sp>
        <p:nvSpPr>
          <p:cNvPr id="7" name="QB_6_AN.17_1#8bf8534d0.blank?vcp=1&amp;pid=3a4fd3f59&amp;color=0,0,0&amp;vpa=8&amp;vtp=1&amp;bbb=1"/>
          <p:cNvSpPr/>
          <p:nvPr/>
        </p:nvSpPr>
        <p:spPr>
          <a:xfrm>
            <a:off x="8476138" y="3132201"/>
            <a:ext cx="1558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endParaRPr lang="en-US" altLang="zh-CN" sz="2400" dirty="0"/>
          </a:p>
        </p:txBody>
      </p:sp>
      <p:sp>
        <p:nvSpPr>
          <p:cNvPr id="9" name="QB_6_AN.19_1#8bf8534d0.blank?vcp=1&amp;pid=3a4fd3f59&amp;color=0,0,0&amp;vpa=9&amp;vtp=1&amp;bbb=1"/>
          <p:cNvSpPr/>
          <p:nvPr/>
        </p:nvSpPr>
        <p:spPr>
          <a:xfrm>
            <a:off x="4132739" y="4240911"/>
            <a:ext cx="8143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endParaRPr lang="en-US" altLang="zh-CN" sz="2400" dirty="0"/>
          </a:p>
        </p:txBody>
      </p:sp>
      <p:sp>
        <p:nvSpPr>
          <p:cNvPr id="10" name="QB_6_BD.20_1#cb43587ab?sp=1&amp;vcp=1&amp;pid=3a4fd3f59&amp;color=0,0,0&amp;vtp=1&amp;bbb=1"/>
          <p:cNvSpPr/>
          <p:nvPr/>
        </p:nvSpPr>
        <p:spPr>
          <a:xfrm>
            <a:off x="502920" y="48238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eggs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nothing.</a:t>
            </a:r>
            <a:endParaRPr lang="en-US" altLang="zh-CN" sz="2400" dirty="0"/>
          </a:p>
        </p:txBody>
      </p:sp>
      <p:sp>
        <p:nvSpPr>
          <p:cNvPr id="11" name="QB_6_AN.21_1#cb43587ab.blank?vcp=1&amp;pid=3a4fd3f59&amp;color=0,0,0&amp;vpa=10&amp;vtp=1&amp;bbb=1"/>
          <p:cNvSpPr/>
          <p:nvPr/>
        </p:nvSpPr>
        <p:spPr>
          <a:xfrm>
            <a:off x="786288" y="5333111"/>
            <a:ext cx="898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None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2_1#a57cb95ab?vcp=1&amp;pid=3a4fd3f59&amp;color=0,0,0&amp;mp=1&amp;vtp=1&amp;bt=1&amp;bbb=1&amp;hb=1"/>
          <p:cNvSpPr/>
          <p:nvPr/>
        </p:nvSpPr>
        <p:spPr>
          <a:xfrm>
            <a:off x="502920" y="2871345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Hongsheng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accident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six,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adapted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适应）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feet.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certain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year.</a:t>
            </a:r>
            <a:endParaRPr lang="en-US" altLang="zh-CN" sz="2400" dirty="0"/>
          </a:p>
        </p:txBody>
      </p:sp>
      <p:sp>
        <p:nvSpPr>
          <p:cNvPr id="3" name="QB_6_AN.23_1#a57cb95ab.blank?vcp=1&amp;pid=3a4fd3f59&amp;color=0,0,0&amp;mp=1&amp;vpa=11&amp;vtp=1&amp;bbb=1"/>
          <p:cNvSpPr/>
          <p:nvPr/>
        </p:nvSpPr>
        <p:spPr>
          <a:xfrm>
            <a:off x="6212364" y="3402205"/>
            <a:ext cx="1033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endParaRPr lang="en-US" altLang="zh-CN" sz="2400" dirty="0"/>
          </a:p>
        </p:txBody>
      </p:sp>
      <p:sp>
        <p:nvSpPr>
          <p:cNvPr id="5" name="QB_6_AN.25_1#a57cb95ab.blank?vcp=1&amp;pid=3a4fd3f59&amp;color=0,0,0&amp;vpa=12&amp;vtp=1&amp;bbb=1"/>
          <p:cNvSpPr/>
          <p:nvPr/>
        </p:nvSpPr>
        <p:spPr>
          <a:xfrm>
            <a:off x="6142514" y="3939416"/>
            <a:ext cx="1236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79ed576d?vcp=1&amp;pid=d982f49d3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考点3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指示代词和疑问代词</a:t>
            </a:r>
            <a:endParaRPr lang="en-US" altLang="zh-CN" sz="2800" dirty="0"/>
          </a:p>
        </p:txBody>
      </p:sp>
      <p:sp>
        <p:nvSpPr>
          <p:cNvPr id="3" name="QB_5_BD.26_1#c4a1111d9?sp=1&amp;vcp=1&amp;pid=079ed576d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volunteers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temperature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teacher.</a:t>
            </a:r>
            <a:endParaRPr lang="en-US" altLang="zh-CN" sz="2400" dirty="0"/>
          </a:p>
        </p:txBody>
      </p:sp>
      <p:sp>
        <p:nvSpPr>
          <p:cNvPr id="4" name="QB_5_AN.27_1#c4a1111d9.blank?vcp=1&amp;pid=079ed576d&amp;color=0,0,0&amp;vpa=13&amp;vtp=1&amp;bbb=1"/>
          <p:cNvSpPr/>
          <p:nvPr/>
        </p:nvSpPr>
        <p:spPr>
          <a:xfrm>
            <a:off x="1192688" y="1292860"/>
            <a:ext cx="847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endParaRPr lang="en-US" altLang="zh-CN" sz="2400" dirty="0"/>
          </a:p>
        </p:txBody>
      </p:sp>
      <p:sp>
        <p:nvSpPr>
          <p:cNvPr id="5" name="QB_5_BD.28_1#f18eac275?vcp=1&amp;pid=079ed576d&amp;color=0,0,0&amp;vtp=1&amp;bbb=1"/>
          <p:cNvSpPr/>
          <p:nvPr/>
        </p:nvSpPr>
        <p:spPr>
          <a:xfrm>
            <a:off x="502920" y="2423541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Jilin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Shandong.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baby?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Bill.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Robert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speaking?</a:t>
            </a:r>
            <a:endParaRPr lang="en-US" altLang="zh-CN" sz="2400" dirty="0"/>
          </a:p>
        </p:txBody>
      </p:sp>
      <p:sp>
        <p:nvSpPr>
          <p:cNvPr id="6" name="QB_5_AN.29_1#f18eac275.blank?vcp=1&amp;pid=079ed576d&amp;color=0,0,0&amp;vpa=14&amp;vtp=1&amp;bbb=1"/>
          <p:cNvSpPr/>
          <p:nvPr/>
        </p:nvSpPr>
        <p:spPr>
          <a:xfrm>
            <a:off x="6104414" y="2395601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  <p:sp>
        <p:nvSpPr>
          <p:cNvPr id="8" name="QB_5_AN.31_1#f18eac275.blank?vcp=1&amp;pid=079ed576d&amp;color=0,0,0&amp;vpa=15&amp;vtp=1&amp;bbb=1"/>
          <p:cNvSpPr/>
          <p:nvPr/>
        </p:nvSpPr>
        <p:spPr>
          <a:xfrm>
            <a:off x="913288" y="2954401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endParaRPr lang="en-US" altLang="zh-CN" sz="2400" dirty="0"/>
          </a:p>
        </p:txBody>
      </p:sp>
      <p:sp>
        <p:nvSpPr>
          <p:cNvPr id="10" name="QB_5_AN.33_1#f18eac275.blank?vcp=1&amp;pid=079ed576d&amp;color=0,0,0&amp;vpa=16&amp;vtp=1&amp;bbb=1"/>
          <p:cNvSpPr/>
          <p:nvPr/>
        </p:nvSpPr>
        <p:spPr>
          <a:xfrm>
            <a:off x="2969102" y="3491611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ccf55d20?vcp=1&amp;pid=d982f49d3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考点整合训练</a:t>
            </a:r>
            <a:endParaRPr lang="en-US" altLang="zh-CN" sz="2800" b="1" i="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3" name="QB_5_BD.34_1#2302fc01f?sp=1&amp;vcp=1&amp;pid=7ccf55d20&amp;color=0,0,0&amp;vtp=1&amp;bbb=1"/>
          <p:cNvSpPr/>
          <p:nvPr/>
        </p:nvSpPr>
        <p:spPr>
          <a:xfrm>
            <a:off x="502920" y="1320800"/>
            <a:ext cx="11183112" cy="976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Yiming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performs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Snowboard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Men's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Yeah,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better.</a:t>
            </a:r>
            <a:endParaRPr lang="en-US" altLang="zh-CN" sz="2400" dirty="0"/>
          </a:p>
        </p:txBody>
      </p:sp>
      <p:sp>
        <p:nvSpPr>
          <p:cNvPr id="4" name="QB_5_AN.35_1#2302fc01f.blank?vcp=1&amp;pid=7ccf55d20&amp;color=0,0,0&amp;vpa=17&amp;vtp=1&amp;bbb=1"/>
          <p:cNvSpPr/>
          <p:nvPr/>
        </p:nvSpPr>
        <p:spPr>
          <a:xfrm>
            <a:off x="2603659" y="1787652"/>
            <a:ext cx="1238250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Nobody</a:t>
            </a:r>
            <a:endParaRPr lang="en-US" altLang="zh-CN" sz="2400" dirty="0"/>
          </a:p>
        </p:txBody>
      </p:sp>
      <p:sp>
        <p:nvSpPr>
          <p:cNvPr id="5" name="QB_5_BD.36_1#04b49a77c?sp=1&amp;vcp=1&amp;pid=7ccf55d20&amp;color=0,0,0&amp;vtp=1&amp;bbb=1"/>
          <p:cNvSpPr/>
          <p:nvPr/>
        </p:nvSpPr>
        <p:spPr>
          <a:xfrm>
            <a:off x="502920" y="2352167"/>
            <a:ext cx="11183112" cy="976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—Dad,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6" name="QB_5_AN.37_1#04b49a77c.blank?vcp=1&amp;pid=7ccf55d20&amp;color=0,0,0&amp;vpa=18&amp;vtp=1&amp;bbb=1"/>
          <p:cNvSpPr/>
          <p:nvPr/>
        </p:nvSpPr>
        <p:spPr>
          <a:xfrm>
            <a:off x="5048726" y="2322703"/>
            <a:ext cx="609600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endParaRPr lang="en-US" altLang="zh-CN" sz="2400" dirty="0"/>
          </a:p>
        </p:txBody>
      </p:sp>
      <p:sp>
        <p:nvSpPr>
          <p:cNvPr id="7" name="QB_5_AN.38_1#04b49a77c.blank?vcp=1&amp;pid=7ccf55d20&amp;color=0,0,0&amp;vpa=19&amp;vtp=1&amp;bbb=1"/>
          <p:cNvSpPr/>
          <p:nvPr/>
        </p:nvSpPr>
        <p:spPr>
          <a:xfrm>
            <a:off x="6777513" y="2819019"/>
            <a:ext cx="1270000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endParaRPr lang="en-US" altLang="zh-CN" sz="2400" dirty="0"/>
          </a:p>
        </p:txBody>
      </p:sp>
      <p:sp>
        <p:nvSpPr>
          <p:cNvPr id="8" name="QB_5_BD.39_1#f217c646f?sp=1&amp;vcp=1&amp;pid=7ccf55d20&amp;color=0,0,0&amp;vtp=1&amp;bbb=1&amp;hb=1"/>
          <p:cNvSpPr/>
          <p:nvPr/>
        </p:nvSpPr>
        <p:spPr>
          <a:xfrm>
            <a:off x="502920" y="3380867"/>
            <a:ext cx="11183112" cy="14969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tomorrow,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Huangguoshu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Waterfall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Palace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</p:txBody>
      </p:sp>
      <p:sp>
        <p:nvSpPr>
          <p:cNvPr id="9" name="QB_5_AN.40_1#f217c646f.blank?vcp=1&amp;pid=7ccf55d20&amp;color=0,0,0&amp;vpa=20&amp;vtp=1&amp;bbb=1"/>
          <p:cNvSpPr/>
          <p:nvPr/>
        </p:nvSpPr>
        <p:spPr>
          <a:xfrm>
            <a:off x="786288" y="4381119"/>
            <a:ext cx="104933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Either</a:t>
            </a:r>
            <a:endParaRPr lang="en-US" altLang="zh-CN" sz="2400" dirty="0"/>
          </a:p>
        </p:txBody>
      </p:sp>
      <p:sp>
        <p:nvSpPr>
          <p:cNvPr id="10" name="QB_5_BD.41_1#3e7e1dbd1?vcp=1&amp;pid=7ccf55d20&amp;color=0,0,0&amp;vtp=1&amp;bbb=1"/>
          <p:cNvSpPr/>
          <p:nvPr/>
        </p:nvSpPr>
        <p:spPr>
          <a:xfrm>
            <a:off x="502920" y="4917567"/>
            <a:ext cx="11183112" cy="14969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amazing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（they）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sign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languages.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2024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Olympics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Tokyo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Olympics.</a:t>
            </a:r>
            <a:endParaRPr lang="en-US" altLang="zh-CN" sz="2400" dirty="0"/>
          </a:p>
        </p:txBody>
      </p:sp>
      <p:sp>
        <p:nvSpPr>
          <p:cNvPr id="11" name="QB_5_AN.42_1#3e7e1dbd1.blank?vcp=1&amp;pid=7ccf55d20&amp;color=0,0,0&amp;vpa=21&amp;vtp=1&amp;bbb=1"/>
          <p:cNvSpPr/>
          <p:nvPr/>
        </p:nvSpPr>
        <p:spPr>
          <a:xfrm>
            <a:off x="5931376" y="4888103"/>
            <a:ext cx="84613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endParaRPr lang="en-US" altLang="zh-CN" sz="2400" dirty="0"/>
          </a:p>
        </p:txBody>
      </p:sp>
      <p:sp>
        <p:nvSpPr>
          <p:cNvPr id="13" name="QB_5_AN.44_1#3e7e1dbd1.blank?vcp=1&amp;pid=7ccf55d20&amp;color=0,0,0&amp;vpa=22&amp;vtp=1&amp;bbb=1"/>
          <p:cNvSpPr/>
          <p:nvPr/>
        </p:nvSpPr>
        <p:spPr>
          <a:xfrm>
            <a:off x="10123201" y="5408803"/>
            <a:ext cx="8985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5_1#46494f727?vcp=1&amp;pid=7ccf55d20&amp;color=0,0,0&amp;vtp=1&amp;bt=1&amp;bbb=1"/>
          <p:cNvSpPr/>
          <p:nvPr/>
        </p:nvSpPr>
        <p:spPr>
          <a:xfrm>
            <a:off x="502920" y="1793115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sofa,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washing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it）.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（many）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succeeded,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failure.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wrong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（you）?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woman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necessary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helmet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（头盔）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bicycle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ensure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safety.</a:t>
            </a:r>
            <a:endParaRPr lang="en-US" altLang="zh-CN" sz="2400" dirty="0"/>
          </a:p>
        </p:txBody>
      </p:sp>
      <p:sp>
        <p:nvSpPr>
          <p:cNvPr id="3" name="QB_5_AN.46_1#46494f727.blank?vcp=1&amp;pid=7ccf55d20&amp;color=0,0,0&amp;vpa=23&amp;vtp=1&amp;bbb=1"/>
          <p:cNvSpPr/>
          <p:nvPr/>
        </p:nvSpPr>
        <p:spPr>
          <a:xfrm>
            <a:off x="5429726" y="1765175"/>
            <a:ext cx="8461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itself</a:t>
            </a:r>
            <a:endParaRPr lang="en-US" altLang="zh-CN" sz="2400" dirty="0"/>
          </a:p>
        </p:txBody>
      </p:sp>
      <p:sp>
        <p:nvSpPr>
          <p:cNvPr id="5" name="QB_5_AN.48_1#46494f727.blank?vcp=1&amp;pid=7ccf55d20&amp;color=0,0,0&amp;vpa=24&amp;vtp=1&amp;bbb=1"/>
          <p:cNvSpPr/>
          <p:nvPr/>
        </p:nvSpPr>
        <p:spPr>
          <a:xfrm>
            <a:off x="3821589" y="2323975"/>
            <a:ext cx="8914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endParaRPr lang="en-US" altLang="zh-CN" sz="2400" dirty="0"/>
          </a:p>
        </p:txBody>
      </p:sp>
      <p:sp>
        <p:nvSpPr>
          <p:cNvPr id="7" name="QB_5_AN.50_1#46494f727.blank?vcp=1&amp;pid=7ccf55d20&amp;color=0,0,0&amp;vpa=25&amp;vtp=1&amp;bbb=1"/>
          <p:cNvSpPr/>
          <p:nvPr/>
        </p:nvSpPr>
        <p:spPr>
          <a:xfrm>
            <a:off x="8789511" y="3428875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</a:t>
            </a:r>
            <a:endParaRPr lang="en-US" altLang="zh-CN" sz="2400" dirty="0"/>
          </a:p>
        </p:txBody>
      </p:sp>
      <p:sp>
        <p:nvSpPr>
          <p:cNvPr id="9" name="QB_5_AN.52_1#46494f727.blank?vcp=1&amp;pid=7ccf55d20&amp;color=0,0,0&amp;vpa=26&amp;vtp=1&amp;bbb=1"/>
          <p:cNvSpPr/>
          <p:nvPr/>
        </p:nvSpPr>
        <p:spPr>
          <a:xfrm>
            <a:off x="5737701" y="4000375"/>
            <a:ext cx="11509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neither</a:t>
            </a:r>
            <a:endParaRPr lang="en-US" altLang="zh-CN" sz="2400" dirty="0"/>
          </a:p>
        </p:txBody>
      </p:sp>
      <p:sp>
        <p:nvSpPr>
          <p:cNvPr id="11" name="QB_5_AN.54_1#46494f727.blank?vcp=1&amp;pid=7ccf55d20&amp;color=0,0,0&amp;vpa=27&amp;vtp=1&amp;bbb=1"/>
          <p:cNvSpPr/>
          <p:nvPr/>
        </p:nvSpPr>
        <p:spPr>
          <a:xfrm>
            <a:off x="862488" y="455917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5_1#978fb26ce?vcp=1&amp;pid=728e9e60e&amp;color=0,0,0&amp;vtp=1&amp;bt=1&amp;bbb=1"/>
          <p:cNvSpPr/>
          <p:nvPr/>
        </p:nvSpPr>
        <p:spPr>
          <a:xfrm>
            <a:off x="502920" y="111842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[2024杭州西湖区一模]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graphicFrame>
        <p:nvGraphicFramePr>
          <p:cNvPr id="40" name="QM_4_BD.55_2#978fb26ce?colgroup=36&amp;vcp=1&amp;pid=728e9e60e&amp;color=0,0,0&amp;vtp=1&amp;bbb=1"/>
          <p:cNvGraphicFramePr>
            <a:graphicFrameLocks noGrp="1"/>
          </p:cNvGraphicFramePr>
          <p:nvPr/>
        </p:nvGraphicFramePr>
        <p:xfrm>
          <a:off x="502920" y="2279462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screen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something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M_4_BD.55_3#978fb26ce?sp=1&amp;vcp=1&amp;pid=728e9e60e&amp;color=0,0,0&amp;vtp=1&amp;bbb=1&amp;hb=1"/>
          <p:cNvSpPr/>
          <p:nvPr/>
        </p:nvSpPr>
        <p:spPr>
          <a:xfrm>
            <a:off x="502920" y="2901762"/>
            <a:ext cx="111831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smell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4-D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cinema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comfortable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position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neck.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3-D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brighter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louder,”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fifteen-year-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Adam.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Jessica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agrees.“The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scene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driving,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5" name="QM_4_AN.56_1#978fb26ce.blank?vcp=1&amp;pid=728e9e60e&amp;color=0,0,0&amp;vpa=28&amp;vtp=1&amp;bbb=1"/>
          <p:cNvSpPr/>
          <p:nvPr/>
        </p:nvSpPr>
        <p:spPr>
          <a:xfrm>
            <a:off x="760888" y="3419922"/>
            <a:ext cx="1558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endParaRPr lang="en-US" altLang="zh-CN" sz="2400" dirty="0"/>
          </a:p>
        </p:txBody>
      </p:sp>
      <p:sp>
        <p:nvSpPr>
          <p:cNvPr id="6" name="QM_4_AN.57_1#978fb26ce.blank?vcp=1&amp;pid=728e9e60e&amp;color=0,0,0&amp;vpa=29&amp;vtp=1&amp;bbb=1"/>
          <p:cNvSpPr/>
          <p:nvPr/>
        </p:nvSpPr>
        <p:spPr>
          <a:xfrm>
            <a:off x="8376127" y="3432622"/>
            <a:ext cx="11628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screens</a:t>
            </a:r>
            <a:endParaRPr lang="en-US" altLang="zh-CN" sz="2400" dirty="0"/>
          </a:p>
        </p:txBody>
      </p:sp>
      <p:sp>
        <p:nvSpPr>
          <p:cNvPr id="7" name="QM_4_AN.58_1#978fb26ce.blank?vcp=1&amp;pid=728e9e60e&amp;color=0,0,0&amp;vpa=30&amp;vtp=1&amp;bbb=1"/>
          <p:cNvSpPr/>
          <p:nvPr/>
        </p:nvSpPr>
        <p:spPr>
          <a:xfrm>
            <a:off x="760888" y="5667822"/>
            <a:ext cx="12700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2c5396ec4.fixed?vcp=1&amp;pid=d332a2d85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专题四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代词</a:t>
            </a:r>
            <a:endParaRPr lang="en-US" altLang="zh-CN" sz="6600" dirty="0"/>
          </a:p>
        </p:txBody>
      </p:sp>
      <p:pic>
        <p:nvPicPr>
          <p:cNvPr id="3" name="C_2#2c5396ec4.fixed?vcp=1&amp;pid=d332a2d8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5_3#978fb26ce?sp=1&amp;vcp=1&amp;pid=728e9e60e&amp;color=0,0,0&amp;vtp=1&amp;bbb=1&amp;hb=1"/>
          <p:cNvSpPr/>
          <p:nvPr/>
        </p:nvSpPr>
        <p:spPr>
          <a:xfrm>
            <a:off x="502920" y="232436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3-D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sick.“The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Alice.“I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uncomfortable.”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effects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效果）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scarier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4-D.Of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course,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tickets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expensive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world”!</a:t>
            </a:r>
            <a:endParaRPr lang="en-US" altLang="zh-CN" sz="2400" dirty="0"/>
          </a:p>
        </p:txBody>
      </p:sp>
      <p:sp>
        <p:nvSpPr>
          <p:cNvPr id="3" name="QM_4_EX.61_1#978fb26ce?vcp=1&amp;pid=728e9e60e&amp;color=0,0,0&amp;vtp=1&amp;bbb=1"/>
          <p:cNvSpPr/>
          <p:nvPr/>
        </p:nvSpPr>
        <p:spPr>
          <a:xfrm>
            <a:off x="502920" y="451560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本文主要介绍了不同的人对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电影的感受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M_4_AN.59_1#978fb26ce.blank?vcp=1&amp;pid=728e9e60e&amp;color=0,0,0&amp;vpa=31&amp;vtp=1&amp;bbb=1"/>
          <p:cNvSpPr/>
          <p:nvPr/>
        </p:nvSpPr>
        <p:spPr>
          <a:xfrm>
            <a:off x="2618264" y="3414024"/>
            <a:ext cx="728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endParaRPr lang="en-US" altLang="zh-CN" sz="2400" dirty="0"/>
          </a:p>
        </p:txBody>
      </p:sp>
      <p:sp>
        <p:nvSpPr>
          <p:cNvPr id="5" name="QM_4_AN.60_1#978fb26ce.blank?vcp=1&amp;pid=728e9e60e&amp;color=0,0,0&amp;vpa=32&amp;vtp=1&amp;bbb=1"/>
          <p:cNvSpPr/>
          <p:nvPr/>
        </p:nvSpPr>
        <p:spPr>
          <a:xfrm>
            <a:off x="748188" y="3951234"/>
            <a:ext cx="6619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2_1#60be2ad3b?vcp=1&amp;pid=728e9e60e&amp;color=0,0,0&amp;vtp=1&amp;bt=1&amp;bbb=1"/>
          <p:cNvSpPr/>
          <p:nvPr/>
        </p:nvSpPr>
        <p:spPr>
          <a:xfrm>
            <a:off x="502920" y="9000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endParaRPr lang="en-US" altLang="zh-CN" sz="2400" dirty="0"/>
          </a:p>
        </p:txBody>
      </p:sp>
      <p:sp>
        <p:nvSpPr>
          <p:cNvPr id="3" name="QM_4_BD.62_2#60be2ad3b?sp=1&amp;vcp=1&amp;pid=728e9e60e&amp;color=0,0,0&amp;vtp=1&amp;bbb=1&amp;hb=1"/>
          <p:cNvSpPr/>
          <p:nvPr/>
        </p:nvSpPr>
        <p:spPr>
          <a:xfrm>
            <a:off x="502920" y="1440385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[2024嘉兴一模]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quote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（引语）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Internet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（look）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encourage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focused,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endParaRPr lang="en-US" altLang="zh-CN" sz="2400" dirty="0"/>
          </a:p>
        </p:txBody>
      </p:sp>
      <p:sp>
        <p:nvSpPr>
          <p:cNvPr id="4" name="QM_4_BD.62_3#60be2ad3b?sp=1&amp;vcp=1&amp;pid=728e9e60e&amp;color=0,0,0&amp;vtp=1&amp;bbb=1&amp;hb=1"/>
          <p:cNvSpPr/>
          <p:nvPr/>
        </p:nvSpPr>
        <p:spPr>
          <a:xfrm>
            <a:off x="502920" y="309138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endParaRPr lang="en-US" altLang="zh-CN" sz="2400" dirty="0"/>
          </a:p>
        </p:txBody>
      </p:sp>
      <p:sp>
        <p:nvSpPr>
          <p:cNvPr id="5" name="QM_4_BD.62_4#60be2ad3b?sp=1&amp;vcp=1&amp;pid=728e9e60e&amp;color=0,0,0&amp;vtp=1&amp;bbb=1&amp;hb=1"/>
          <p:cNvSpPr/>
          <p:nvPr/>
        </p:nvSpPr>
        <p:spPr>
          <a:xfrm>
            <a:off x="502920" y="419501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（important）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magical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（stranger）,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respect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endParaRPr lang="en-US" altLang="zh-CN" sz="2400" dirty="0"/>
          </a:p>
        </p:txBody>
      </p:sp>
      <p:sp>
        <p:nvSpPr>
          <p:cNvPr id="8" name="QM_4_AN.63_1#60be2ad3b.blank?vcp=1&amp;pid=728e9e60e&amp;color=0,0,0&amp;vpa=33&amp;vtp=1&amp;bbb=1"/>
          <p:cNvSpPr/>
          <p:nvPr/>
        </p:nvSpPr>
        <p:spPr>
          <a:xfrm>
            <a:off x="4072414" y="1958545"/>
            <a:ext cx="1185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endParaRPr lang="en-US" altLang="zh-CN" sz="2400" dirty="0"/>
          </a:p>
        </p:txBody>
      </p:sp>
      <p:sp>
        <p:nvSpPr>
          <p:cNvPr id="9" name="QM_4_AN.64_1#60be2ad3b.blank?vcp=1&amp;pid=728e9e60e&amp;color=0,0,0&amp;vpa=34&amp;vtp=1&amp;bbb=1"/>
          <p:cNvSpPr/>
          <p:nvPr/>
        </p:nvSpPr>
        <p:spPr>
          <a:xfrm>
            <a:off x="722788" y="3063445"/>
            <a:ext cx="728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10" name="QM_4_AN.65_1#60be2ad3b.blank?vcp=1&amp;pid=728e9e60e&amp;color=0,0,0&amp;vpa=35&amp;vtp=1&amp;bbb=1"/>
          <p:cNvSpPr/>
          <p:nvPr/>
        </p:nvSpPr>
        <p:spPr>
          <a:xfrm>
            <a:off x="2961164" y="4154375"/>
            <a:ext cx="23225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endParaRPr lang="en-US" altLang="zh-CN" sz="2400" dirty="0"/>
          </a:p>
        </p:txBody>
      </p:sp>
      <p:sp>
        <p:nvSpPr>
          <p:cNvPr id="11" name="QM_4_AN.66_1#60be2ad3b.blank?vcp=1&amp;pid=728e9e60e&amp;color=0,0,0&amp;vpa=36&amp;vtp=1&amp;bbb=1"/>
          <p:cNvSpPr/>
          <p:nvPr/>
        </p:nvSpPr>
        <p:spPr>
          <a:xfrm>
            <a:off x="2269014" y="5271975"/>
            <a:ext cx="1439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strangers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2_5#60be2ad3b?sp=1&amp;vcp=1&amp;pid=728e9e60e&amp;color=0,0,0&amp;vtp=1&amp;bbb=1&amp;hb=1"/>
          <p:cNvSpPr/>
          <p:nvPr/>
        </p:nvSpPr>
        <p:spPr>
          <a:xfrm>
            <a:off x="502920" y="900000"/>
            <a:ext cx="11183112" cy="25192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hide）,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intuition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（直觉）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friends.</a:t>
            </a:r>
            <a:endParaRPr lang="en-US" altLang="zh-CN" sz="2400" dirty="0"/>
          </a:p>
        </p:txBody>
      </p:sp>
      <p:sp>
        <p:nvSpPr>
          <p:cNvPr id="3" name="QM_4_BD.62_6#60be2ad3b?sp=1&amp;vcp=1&amp;pid=728e9e60e&amp;color=0,0,0&amp;vtp=1&amp;bbb=1&amp;hb=1"/>
          <p:cNvSpPr/>
          <p:nvPr/>
        </p:nvSpPr>
        <p:spPr>
          <a:xfrm>
            <a:off x="502920" y="3443414"/>
            <a:ext cx="11183112" cy="3039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points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weakness,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trust.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friendships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broken,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more—that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endParaRPr lang="en-US" altLang="zh-CN" sz="2400" dirty="0"/>
          </a:p>
        </p:txBody>
      </p:sp>
      <p:sp>
        <p:nvSpPr>
          <p:cNvPr id="4" name="QM_4_AN.67_1#60be2ad3b.blank?vcp=1&amp;pid=728e9e60e&amp;color=0,0,0&amp;vpa=37&amp;vtp=1&amp;bbb=1"/>
          <p:cNvSpPr/>
          <p:nvPr/>
        </p:nvSpPr>
        <p:spPr>
          <a:xfrm>
            <a:off x="6766402" y="874219"/>
            <a:ext cx="406400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endParaRPr lang="en-US" altLang="zh-CN" sz="2400" dirty="0"/>
          </a:p>
        </p:txBody>
      </p:sp>
      <p:sp>
        <p:nvSpPr>
          <p:cNvPr id="5" name="QM_4_AN.68_1#60be2ad3b.blank?vcp=1&amp;pid=728e9e60e&amp;color=0,0,0&amp;vpa=38&amp;vtp=1&amp;bbb=1"/>
          <p:cNvSpPr/>
          <p:nvPr/>
        </p:nvSpPr>
        <p:spPr>
          <a:xfrm>
            <a:off x="9696736" y="1394919"/>
            <a:ext cx="1577975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hidden</a:t>
            </a:r>
            <a:endParaRPr lang="en-US" altLang="zh-CN" sz="2400" dirty="0"/>
          </a:p>
        </p:txBody>
      </p:sp>
      <p:sp>
        <p:nvSpPr>
          <p:cNvPr id="6" name="QM_4_AN.69_1#60be2ad3b.blank?vcp=1&amp;pid=728e9e60e&amp;color=0,0,0&amp;vpa=39&amp;vtp=1&amp;bbb=1"/>
          <p:cNvSpPr/>
          <p:nvPr/>
        </p:nvSpPr>
        <p:spPr>
          <a:xfrm>
            <a:off x="10482421" y="1902919"/>
            <a:ext cx="863600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truly</a:t>
            </a:r>
            <a:endParaRPr lang="en-US" altLang="zh-CN" sz="2400" dirty="0"/>
          </a:p>
        </p:txBody>
      </p:sp>
      <p:sp>
        <p:nvSpPr>
          <p:cNvPr id="7" name="QM_4_AN.70_1#60be2ad3b.blank?vcp=1&amp;pid=728e9e60e&amp;color=0,0,0&amp;vpa=40&amp;vtp=1&amp;bbb=1"/>
          <p:cNvSpPr/>
          <p:nvPr/>
        </p:nvSpPr>
        <p:spPr>
          <a:xfrm>
            <a:off x="3088164" y="2925332"/>
            <a:ext cx="155733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whether/if</a:t>
            </a:r>
            <a:endParaRPr lang="en-US" altLang="zh-CN" sz="2400" dirty="0"/>
          </a:p>
        </p:txBody>
      </p:sp>
      <p:sp>
        <p:nvSpPr>
          <p:cNvPr id="8" name="QM_4_AN.71_1#60be2ad3b.blank?vcp=1&amp;pid=728e9e60e&amp;color=0,0,0&amp;vpa=41&amp;vtp=1&amp;bbb=1"/>
          <p:cNvSpPr/>
          <p:nvPr/>
        </p:nvSpPr>
        <p:spPr>
          <a:xfrm>
            <a:off x="3713639" y="3417633"/>
            <a:ext cx="19653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with/about/of</a:t>
            </a:r>
            <a:endParaRPr lang="en-US" altLang="zh-CN" sz="2400" dirty="0"/>
          </a:p>
        </p:txBody>
      </p:sp>
      <p:sp>
        <p:nvSpPr>
          <p:cNvPr id="9" name="QM_4_AN.72_1#60be2ad3b.blank?vcp=1&amp;pid=728e9e60e&amp;color=0,0,0&amp;vpa=42&amp;vtp=1&amp;bbb=1"/>
          <p:cNvSpPr/>
          <p:nvPr/>
        </p:nvSpPr>
        <p:spPr>
          <a:xfrm>
            <a:off x="10352563" y="4459033"/>
            <a:ext cx="84613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EX.73_1#60be2ad3b?vcp=1&amp;pid=728e9e60e&amp;color=0,0,0&amp;vtp=1&amp;bt=1&amp;bbb=1&amp;hb=1"/>
          <p:cNvSpPr/>
          <p:nvPr/>
        </p:nvSpPr>
        <p:spPr>
          <a:xfrm>
            <a:off x="502920" y="3180876"/>
            <a:ext cx="11183112" cy="957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本文介绍了如何对待不同的朋友以及如何交到真正的朋友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并告诉大家要珍惜友谊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2c5396ec4?lid=3573006db&amp;cid=3573006db&amp;vtp=1&amp;bt=1&amp;bbb=1">
            <a:hlinkClick r:id="rId1" action="ppaction://hlinksldjump"/>
          </p:cNvPr>
          <p:cNvSpPr/>
          <p:nvPr/>
        </p:nvSpPr>
        <p:spPr>
          <a:xfrm>
            <a:off x="3575304" y="2468880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考点精讲</a:t>
            </a:r>
            <a:endParaRPr lang="en-US" altLang="zh-CN" sz="2800" dirty="0"/>
          </a:p>
        </p:txBody>
      </p:sp>
      <p:sp>
        <p:nvSpPr>
          <p:cNvPr id="3" name="C_1#目录1:2c5396ec4?lid=3922dbb0e&amp;cid=3922dbb0e&amp;vtp=1&amp;bbb=1">
            <a:hlinkClick r:id="rId2" action="ppaction://hlinksldjump"/>
          </p:cNvPr>
          <p:cNvSpPr/>
          <p:nvPr/>
        </p:nvSpPr>
        <p:spPr>
          <a:xfrm>
            <a:off x="3575304" y="3255264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考点精练</a:t>
            </a:r>
            <a:endParaRPr lang="en-US" altLang="zh-CN" sz="2800" dirty="0"/>
          </a:p>
        </p:txBody>
      </p:sp>
      <p:sp>
        <p:nvSpPr>
          <p:cNvPr id="4" name="C_1#目录1:2c5396ec4?lid=978fb26ce&amp;cid=978fb26ce&amp;vtp=1&amp;bbb=1">
            <a:hlinkClick r:id="rId3" action="ppaction://hlinksldjump"/>
          </p:cNvPr>
          <p:cNvSpPr/>
          <p:nvPr/>
        </p:nvSpPr>
        <p:spPr>
          <a:xfrm>
            <a:off x="3575304" y="4050792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综合提升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573006db?vcp=1&amp;pid=75c8ac653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考点1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人称代词、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物主代词和反身代词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3573006db?vcp=1&amp;pid=75c8ac653&amp;color=0,0,0&amp;tib=255,255,255&amp;iip=1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69893" y="996696"/>
            <a:ext cx="530352" cy="192024"/>
          </a:xfrm>
          <a:prstGeom prst="rect">
            <a:avLst/>
          </a:prstGeom>
        </p:spPr>
      </p:pic>
      <p:graphicFrame>
        <p:nvGraphicFramePr>
          <p:cNvPr id="7" name="P_5_BD#eb0746420?colgroup=5,10,12,6&amp;vcp=1&amp;pid=3573006db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95903" cy="5047746"/>
        </p:xfrm>
        <a:graphic>
          <a:graphicData uri="http://schemas.openxmlformats.org/drawingml/2006/table">
            <a:tbl>
              <a:tblPr/>
              <a:tblGrid>
                <a:gridCol w="895354"/>
                <a:gridCol w="824435"/>
                <a:gridCol w="1746270"/>
                <a:gridCol w="1746270"/>
                <a:gridCol w="1985622"/>
                <a:gridCol w="1985622"/>
                <a:gridCol w="2012330"/>
              </a:tblGrid>
              <a:tr h="0">
                <a:tc rowSpan="2" gridSpan="2">
                  <a:txBody>
                    <a:bodyPr/>
                    <a:lstStyle/>
                    <a:p>
                      <a:pPr algn="r" hangingPunct="0">
                        <a:lnSpc>
                          <a:spcPts val="35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类别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5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数</a:t>
                      </a:r>
                      <a:endParaRPr lang="en-US" altLang="zh-CN" sz="2400" dirty="0"/>
                    </a:p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人称代词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物主代词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反身代词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 gridSpan="2">
                  <a:tcPr/>
                </a:tc>
                <a:tc vMerge="1"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形容词性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名词性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471234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第一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mine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myself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234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复数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ours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ourselves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234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第二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yourself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234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复数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yourselves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234">
                <a:tc rowSpan="4">
                  <a:txBody>
                    <a:bodyPr/>
                    <a:lstStyle/>
                    <a:p>
                      <a:pPr marL="0" indent="0" algn="ctr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第三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himself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234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herself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234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itself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234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复数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them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their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theirs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themselves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4" name="P_5_BD#eb0746420?colgroup=5,10,12,6&amp;vcp=1&amp;pid=3573006db&amp;color=0,0,0&amp;vtp=1&amp;bbb=1&amp;hb=1&amp;tl=1"/>
          <p:cNvCxnSpPr/>
          <p:nvPr/>
        </p:nvCxnSpPr>
        <p:spPr>
          <a:xfrm>
            <a:off x="502920" y="1435100"/>
            <a:ext cx="859894" cy="130327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P_5_BD#eb0746420?colgroup=5,10,12,6&amp;vcp=1&amp;pid=3573006db&amp;color=0,0,0&amp;vtp=1&amp;bbb=1&amp;hb=1&amp;tl=1"/>
          <p:cNvCxnSpPr/>
          <p:nvPr/>
        </p:nvCxnSpPr>
        <p:spPr>
          <a:xfrm>
            <a:off x="502920" y="1435100"/>
            <a:ext cx="1719789" cy="651637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be83b3520?vcp=1&amp;pid=3573006d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be83b3520?vcp=1&amp;pid=3573006d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人称代词</a:t>
            </a:r>
            <a:endParaRPr lang="en-US" altLang="zh-CN" sz="2800" b="1" dirty="0"/>
          </a:p>
        </p:txBody>
      </p:sp>
      <p:sp>
        <p:nvSpPr>
          <p:cNvPr id="4" name="P_6_BD#cf9f26484?vcp=1&amp;pid=be83b3520&amp;color=0,0,0&amp;vtp=1&amp;bbb=1"/>
          <p:cNvSpPr/>
          <p:nvPr/>
        </p:nvSpPr>
        <p:spPr>
          <a:xfrm>
            <a:off x="502920" y="1320800"/>
            <a:ext cx="11183112" cy="51418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人称代词有人称、数和格的变化。通常主格用作主语，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宾格用作宾语或表语。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（1）主格通常用在动词前作主语。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classmates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她经常帮助同班同学学英语。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（2）宾格通常用在动词或介词后作宾语，也可作表语。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●I'm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我将邀请她来参加聚会。（在动词后作宾语）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我的父母总是担心我。（在介词后作宾语）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句子主语用主格；动后介后用宾格。</a:t>
            </a:r>
            <a:endParaRPr lang="en-US" altLang="zh-CN" sz="2400" dirty="0"/>
          </a:p>
        </p:txBody>
      </p:sp>
      <p:pic>
        <p:nvPicPr>
          <p:cNvPr id="7" name="P_6_BD#cf9f26484?vcp=1&amp;pid=be83b3520&amp;color=0,0,0&amp;tib=255,255,255&amp;iip=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6051995"/>
            <a:ext cx="118872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06532495e?vcp=1&amp;pid=3573006d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06532495e?vcp=1&amp;pid=3573006d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物主代词</a:t>
            </a:r>
            <a:endParaRPr lang="en-US" altLang="zh-CN" sz="2800" b="1" dirty="0"/>
          </a:p>
        </p:txBody>
      </p:sp>
      <p:sp>
        <p:nvSpPr>
          <p:cNvPr id="4" name="P_6_BD#82773ca40?vcp=1&amp;pid=06532495e&amp;color=0,0,0&amp;vtp=1&amp;bbb=1"/>
          <p:cNvSpPr/>
          <p:nvPr/>
        </p:nvSpPr>
        <p:spPr>
          <a:xfrm>
            <a:off x="502920" y="13208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物主代词表示所属关系，分为形容词性物主代词和名词性物主代词，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有人称和数之分。</a:t>
            </a:r>
            <a:endParaRPr lang="en-US" altLang="zh-CN" sz="2400" b="0" i="0" spc="-5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（1）形容词性物主代词作定语，后面要跟名词，不能单独使用。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●May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我可以用一下你的自行车吗？</a:t>
            </a:r>
            <a:endParaRPr lang="en-US" altLang="zh-CN" sz="2400" spc="-5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2773ca40?sp=1&amp;vcp=1&amp;pid=06532495e&amp;color=0,0,0&amp;vtp=1&amp;bt=1&amp;bbb=1"/>
          <p:cNvSpPr/>
          <p:nvPr/>
        </p:nvSpPr>
        <p:spPr>
          <a:xfrm>
            <a:off x="502920" y="2029336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（2）名词性物主代词后面不能跟名词，相当于“形容词性物主代词+名词”。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我可以用一下你的自行车吗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school.我的（自行车）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在学校。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有名用形，无名则用名。（后面有名词用形容词性物主代词，后面无名词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则用名词性物主代词。）</a:t>
            </a:r>
            <a:endParaRPr lang="en-US" altLang="zh-CN" sz="2400" dirty="0"/>
          </a:p>
        </p:txBody>
      </p:sp>
      <p:pic>
        <p:nvPicPr>
          <p:cNvPr id="3" name="P_6_BD#82773ca40?vcp=1&amp;pid=06532495e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4353435"/>
            <a:ext cx="118872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10474</Words>
  <Application>WPS 演示</Application>
  <PresentationFormat>宽屏</PresentationFormat>
  <Paragraphs>893</Paragraphs>
  <Slides>44</Slides>
  <Notes>42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9" baseType="lpstr">
      <vt:lpstr>Arial</vt:lpstr>
      <vt:lpstr>宋体</vt:lpstr>
      <vt:lpstr>Wingdings</vt:lpstr>
      <vt:lpstr>Times New Roman</vt:lpstr>
      <vt:lpstr>Times New Roman</vt:lpstr>
      <vt:lpstr>黑体</vt:lpstr>
      <vt:lpstr>黑体</vt:lpstr>
      <vt:lpstr>微软雅黑</vt:lpstr>
      <vt:lpstr>微软雅黑</vt:lpstr>
      <vt:lpstr>宋体</vt:lpstr>
      <vt:lpstr>Calibri</vt:lpstr>
      <vt:lpstr>等线</vt:lpstr>
      <vt:lpstr>Arial Unicode MS</vt:lpstr>
      <vt:lpstr>楷体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4</cp:revision>
  <dcterms:created xsi:type="dcterms:W3CDTF">2024-10-12T12:58:00Z</dcterms:created>
  <dcterms:modified xsi:type="dcterms:W3CDTF">2024-10-14T10:00:32Z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91A09355F13A41D78B619AB82D41F0AD_12</vt:lpwstr>
  </property>
  <property fmtid="{D5CDD505-2E9C-101B-9397-08002B2CF9AE}" pid="3" name="KSOProductBuildVer">
    <vt:lpwstr>2052-12.1.0.18276</vt:lpwstr>
  </property>
</Properties>
</file>